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43"/>
    <p:restoredTop sz="96291"/>
  </p:normalViewPr>
  <p:slideViewPr>
    <p:cSldViewPr snapToGrid="0" snapToObjects="1">
      <p:cViewPr varScale="1">
        <p:scale>
          <a:sx n="118" d="100"/>
          <a:sy n="118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4965-86DB-1440-957E-D0B0226B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Northwinds</a:t>
            </a:r>
            <a:r>
              <a:rPr lang="en-US" dirty="0"/>
              <a:t>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515F3-4485-394A-BB36-79E7C923D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Product Analysis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5ECF51-CE01-BC49-8150-C4F4A28A2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2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67"/>
    </mc:Choice>
    <mc:Fallback>
      <p:transition spd="slow" advTm="12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8AAA-218B-594A-8512-790E41D2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vs. No Discount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E2C4-2A24-764C-9E67-7A3546DBC5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significant on preliminary analysis.</a:t>
            </a:r>
          </a:p>
          <a:p>
            <a:r>
              <a:rPr lang="en-US" dirty="0"/>
              <a:t>22% Increase in Quantity (large Effect)</a:t>
            </a:r>
          </a:p>
          <a:p>
            <a:r>
              <a:rPr lang="en-US" dirty="0"/>
              <a:t>Large overlap but still has a meaningful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DE5AE-E0F7-0740-BEC1-75A62957CB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5913" y="2514600"/>
            <a:ext cx="4200126" cy="286571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487859-FEED-DD4A-AAFE-BFE46D4C5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08"/>
    </mc:Choice>
    <mc:Fallback>
      <p:transition spd="slow" advTm="9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DE088A-F029-B54E-930A-88E189F8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 Levels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7B3D15-F502-3147-BF6C-C5AB6FF65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Misleading Averages (not statistically significant)</a:t>
            </a:r>
          </a:p>
          <a:p>
            <a:r>
              <a:rPr lang="en-US" dirty="0"/>
              <a:t>Effect Size is not significant but meaningful</a:t>
            </a:r>
          </a:p>
          <a:p>
            <a:r>
              <a:rPr lang="en-US" dirty="0"/>
              <a:t>27% Relative Difference vs. Highest Discount</a:t>
            </a: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56F9F9-2CE2-E34B-943B-55FA53EE8D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20070273"/>
              </p:ext>
            </p:extLst>
          </p:nvPr>
        </p:nvGraphicFramePr>
        <p:xfrm>
          <a:off x="7191375" y="2819400"/>
          <a:ext cx="3454854" cy="2287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133">
                  <a:extLst>
                    <a:ext uri="{9D8B030D-6E8A-4147-A177-3AD203B41FA5}">
                      <a16:colId xmlns:a16="http://schemas.microsoft.com/office/drawing/2014/main" val="2996488318"/>
                    </a:ext>
                  </a:extLst>
                </a:gridCol>
                <a:gridCol w="2264721">
                  <a:extLst>
                    <a:ext uri="{9D8B030D-6E8A-4147-A177-3AD203B41FA5}">
                      <a16:colId xmlns:a16="http://schemas.microsoft.com/office/drawing/2014/main" val="2300257454"/>
                    </a:ext>
                  </a:extLst>
                </a:gridCol>
              </a:tblGrid>
              <a:tr h="485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Discount Level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Average Quantity Purchased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6509924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21.7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9516356"/>
                  </a:ext>
                </a:extLst>
              </a:tr>
              <a:tr h="485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6% and Below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22.4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288442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25.2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2838165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28.4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0756838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8121562"/>
                  </a:ext>
                </a:extLst>
              </a:tr>
              <a:tr h="263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28.2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29707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180A30-BE1F-DB48-BC3C-A17578DBC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68"/>
    </mc:Choice>
    <mc:Fallback>
      <p:transition spd="slow" advTm="5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811A6-4269-2D49-A6C8-9EB96F76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DAFEAC-35CB-CA4B-961B-C3621705B1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Largest Discount Level is most effective</a:t>
            </a:r>
          </a:p>
          <a:p>
            <a:r>
              <a:rPr lang="en-US" dirty="0"/>
              <a:t>Still contains a lot of overlap with no discount group</a:t>
            </a:r>
          </a:p>
          <a:p>
            <a:r>
              <a:rPr lang="en-US" dirty="0"/>
              <a:t>Most effective in comparison with other levels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EFF009-80FB-2146-8D48-05236EF27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5913" y="2579914"/>
            <a:ext cx="4190541" cy="274934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CBC3DD4-8138-E34E-AAEB-45249719E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5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6"/>
    </mc:Choice>
    <mc:Fallback>
      <p:transition spd="slow" advTm="34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FCA0-B85A-1041-ACE8-B928B4C5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Regions on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8A82-B122-4C4E-B825-94D9472ABD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from Employee’s Country.</a:t>
            </a:r>
          </a:p>
          <a:p>
            <a:r>
              <a:rPr lang="en-US" dirty="0"/>
              <a:t>Almost no significant difference whatsoever</a:t>
            </a:r>
          </a:p>
          <a:p>
            <a:r>
              <a:rPr lang="en-US" dirty="0"/>
              <a:t>Not effective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6B5C2-DB31-0241-A86C-AA1679EE6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5913" y="2545739"/>
            <a:ext cx="4154487" cy="283457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A62087-8BB0-9744-93B6-6E38DD440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1"/>
    </mc:Choice>
    <mc:Fallback>
      <p:transition spd="slow" advTm="44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34BC-94BF-4B4A-91AD-F2316AD5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Country of Origin on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6A9FD-0A5E-034F-A47F-58ED045DF0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Supplier’s origin country.</a:t>
            </a:r>
          </a:p>
          <a:p>
            <a:r>
              <a:rPr lang="en-US" dirty="0"/>
              <a:t>Most effective are products from the USA</a:t>
            </a:r>
          </a:p>
          <a:p>
            <a:r>
              <a:rPr lang="en-US" dirty="0"/>
              <a:t>13% more Quantity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378C7B-2CFB-774F-B9BE-8F770AA0C9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5913" y="2545739"/>
            <a:ext cx="4154487" cy="283457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D058AD-161F-154B-9A49-57042D3DC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87"/>
    </mc:Choice>
    <mc:Fallback>
      <p:transition spd="slow" advTm="5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8208F-73AC-B94F-BE8B-01CE232F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7AB07-5353-2648-9BF9-AE6AA75C8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effective are products sourced from the USA, with a greater discount (25% and greater).</a:t>
            </a:r>
          </a:p>
          <a:p>
            <a:r>
              <a:rPr lang="en-US" dirty="0"/>
              <a:t>Around 27% increase in quantity purchased for greatest discount levels and 13% of USA sourced items.</a:t>
            </a:r>
          </a:p>
          <a:p>
            <a:r>
              <a:rPr lang="en-US" dirty="0"/>
              <a:t>Country of the sale is not effective or significant.</a:t>
            </a:r>
          </a:p>
          <a:p>
            <a:r>
              <a:rPr lang="en-US" dirty="0"/>
              <a:t>Discounts in general not significant but still effective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4EA7E8-16CD-4D42-89E8-AB0864212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5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63"/>
    </mc:Choice>
    <mc:Fallback>
      <p:transition spd="slow" advTm="55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0E5DD7-7939-9E49-9997-F45EFE334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149AF12-45B8-AD49-B30B-E97EC5566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83"/>
    </mc:Choice>
    <mc:Fallback>
      <p:transition spd="slow" advTm="35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2782</TotalTime>
  <Words>201</Words>
  <Application>Microsoft Macintosh PowerPoint</Application>
  <PresentationFormat>Widescreen</PresentationFormat>
  <Paragraphs>42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MS Shell Dlg 2</vt:lpstr>
      <vt:lpstr>Wingdings</vt:lpstr>
      <vt:lpstr>Wingdings 3</vt:lpstr>
      <vt:lpstr>Madison</vt:lpstr>
      <vt:lpstr>Northwinds Dataset</vt:lpstr>
      <vt:lpstr>Discount vs. No Discount</vt:lpstr>
      <vt:lpstr>Discount Levels</vt:lpstr>
      <vt:lpstr>Standardized Analysis</vt:lpstr>
      <vt:lpstr>Customer Regions on Quantity</vt:lpstr>
      <vt:lpstr>Supplier Country of Origin on Quantity</vt:lpstr>
      <vt:lpstr>Takeaways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Northwinds Dataset</dc:title>
  <dc:creator>dtstallons@gmail.com</dc:creator>
  <cp:lastModifiedBy>dtstallons@gmail.com</cp:lastModifiedBy>
  <cp:revision>10</cp:revision>
  <dcterms:created xsi:type="dcterms:W3CDTF">2019-11-19T01:57:23Z</dcterms:created>
  <dcterms:modified xsi:type="dcterms:W3CDTF">2019-11-21T00:20:21Z</dcterms:modified>
</cp:coreProperties>
</file>